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handoutMasterIdLst>
    <p:handoutMasterId r:id="rId26"/>
  </p:handoutMasterIdLst>
  <p:sldIdLst>
    <p:sldId id="277" r:id="rId2"/>
    <p:sldId id="278" r:id="rId3"/>
    <p:sldId id="259" r:id="rId4"/>
    <p:sldId id="260" r:id="rId5"/>
    <p:sldId id="282" r:id="rId6"/>
    <p:sldId id="262" r:id="rId7"/>
    <p:sldId id="261" r:id="rId8"/>
    <p:sldId id="264" r:id="rId9"/>
    <p:sldId id="265" r:id="rId10"/>
    <p:sldId id="266" r:id="rId11"/>
    <p:sldId id="267" r:id="rId12"/>
    <p:sldId id="268" r:id="rId13"/>
    <p:sldId id="269" r:id="rId14"/>
    <p:sldId id="270" r:id="rId15"/>
    <p:sldId id="271" r:id="rId16"/>
    <p:sldId id="284" r:id="rId17"/>
    <p:sldId id="273" r:id="rId18"/>
    <p:sldId id="274" r:id="rId19"/>
    <p:sldId id="283" r:id="rId20"/>
    <p:sldId id="285" r:id="rId21"/>
    <p:sldId id="276" r:id="rId22"/>
    <p:sldId id="275" r:id="rId23"/>
    <p:sldId id="286" r:id="rId24"/>
    <p:sldId id="279" r:id="rId2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1" autoAdjust="0"/>
    <p:restoredTop sz="94664" autoAdjust="0"/>
  </p:normalViewPr>
  <p:slideViewPr>
    <p:cSldViewPr>
      <p:cViewPr varScale="1">
        <p:scale>
          <a:sx n="42" d="100"/>
          <a:sy n="42" d="100"/>
        </p:scale>
        <p:origin x="-7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ahoma" charset="0"/>
              </a:defRPr>
            </a:lvl1pPr>
          </a:lstStyle>
          <a:p>
            <a:endParaRPr lang="en-US"/>
          </a:p>
        </p:txBody>
      </p:sp>
      <p:sp>
        <p:nvSpPr>
          <p:cNvPr id="4301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ahoma" charset="0"/>
              </a:defRPr>
            </a:lvl1pPr>
          </a:lstStyle>
          <a:p>
            <a:endParaRPr lang="en-US"/>
          </a:p>
        </p:txBody>
      </p:sp>
      <p:sp>
        <p:nvSpPr>
          <p:cNvPr id="4301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ahoma" charset="0"/>
              </a:defRPr>
            </a:lvl1pPr>
          </a:lstStyle>
          <a:p>
            <a:endParaRPr lang="en-US"/>
          </a:p>
        </p:txBody>
      </p:sp>
      <p:sp>
        <p:nvSpPr>
          <p:cNvPr id="4301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ahoma" charset="0"/>
              </a:defRPr>
            </a:lvl1pPr>
          </a:lstStyle>
          <a:p>
            <a:fld id="{67E9B16A-C1CF-4D29-B69A-BF200A02B63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3186"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9318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931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93189" name="Rectangle 5"/>
          <p:cNvSpPr>
            <a:spLocks noGrp="1" noChangeArrowheads="1"/>
          </p:cNvSpPr>
          <p:nvPr>
            <p:ph type="dt" sz="half" idx="2"/>
          </p:nvPr>
        </p:nvSpPr>
        <p:spPr/>
        <p:txBody>
          <a:bodyPr/>
          <a:lstStyle>
            <a:lvl1pPr>
              <a:defRPr/>
            </a:lvl1pPr>
          </a:lstStyle>
          <a:p>
            <a:endParaRPr lang="en-US" altLang="en-US"/>
          </a:p>
        </p:txBody>
      </p:sp>
      <p:sp>
        <p:nvSpPr>
          <p:cNvPr id="93190" name="Rectangle 6"/>
          <p:cNvSpPr>
            <a:spLocks noGrp="1" noChangeArrowheads="1"/>
          </p:cNvSpPr>
          <p:nvPr>
            <p:ph type="ftr" sz="quarter" idx="3"/>
          </p:nvPr>
        </p:nvSpPr>
        <p:spPr/>
        <p:txBody>
          <a:bodyPr/>
          <a:lstStyle>
            <a:lvl1pPr>
              <a:defRPr/>
            </a:lvl1pPr>
          </a:lstStyle>
          <a:p>
            <a:endParaRPr lang="en-US" altLang="en-US"/>
          </a:p>
        </p:txBody>
      </p:sp>
      <p:sp>
        <p:nvSpPr>
          <p:cNvPr id="93191" name="Rectangle 7"/>
          <p:cNvSpPr>
            <a:spLocks noGrp="1" noChangeArrowheads="1"/>
          </p:cNvSpPr>
          <p:nvPr>
            <p:ph type="sldNum" sz="quarter" idx="4"/>
          </p:nvPr>
        </p:nvSpPr>
        <p:spPr/>
        <p:txBody>
          <a:bodyPr/>
          <a:lstStyle>
            <a:lvl1pPr>
              <a:defRPr/>
            </a:lvl1pPr>
          </a:lstStyle>
          <a:p>
            <a:fld id="{ACF4E5B0-B01F-476B-A14F-FE5BA7F86844}" type="slidenum">
              <a:rPr lang="en-US" altLang="en-US"/>
              <a:pPr/>
              <a:t>‹#›</a:t>
            </a:fld>
            <a:endParaRPr lang="en-US" altLang="en-US"/>
          </a:p>
        </p:txBody>
      </p:sp>
      <p:grpSp>
        <p:nvGrpSpPr>
          <p:cNvPr id="93192" name="Group 8"/>
          <p:cNvGrpSpPr>
            <a:grpSpLocks/>
          </p:cNvGrpSpPr>
          <p:nvPr/>
        </p:nvGrpSpPr>
        <p:grpSpPr bwMode="auto">
          <a:xfrm>
            <a:off x="7493000" y="2992438"/>
            <a:ext cx="1338263" cy="2189162"/>
            <a:chOff x="4704" y="1885"/>
            <a:chExt cx="843" cy="1379"/>
          </a:xfrm>
        </p:grpSpPr>
        <p:sp>
          <p:nvSpPr>
            <p:cNvPr id="93193"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93194"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93195"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93196"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93197"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93198"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93199"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93200"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93201"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93202"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93203"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93204"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93205"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93206"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93207"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93208"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93209"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93210"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93211"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93212"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93213"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93214"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93215"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93216"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93217"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93218"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93219"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93220"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93221"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93222"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93223"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93224"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6525E8-DF99-4D76-9748-CD9FFB3C645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820498-3523-4B57-B070-F3CBE8B54F97}"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9E31EFF-49EF-4B0E-A5D8-51045F1C00CE}"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C93E068-AEC9-475B-BACB-A5C1528B467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3A549B7-490E-4D49-B0C9-F840254E41E4}"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CDCB2A-821E-4999-A1BE-7C453471F418}"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2A6CDA2-DEA8-4010-9522-A9F76BD964D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A3E80D-A1BB-4DB7-AC08-1FBFACB89E56}"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F86C9BF-29E2-4979-B888-327E678AD33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E3503AE-FA5A-483E-B3D8-0A9681B7CAD6}"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9216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9216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1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921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921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381327E-AA56-4067-9E4B-082BA43698B9}" type="slidenum">
              <a:rPr lang="en-US" altLang="en-US"/>
              <a:pPr/>
              <a:t>‹#›</a:t>
            </a:fld>
            <a:endParaRPr lang="en-US" altLang="en-US"/>
          </a:p>
        </p:txBody>
      </p:sp>
      <p:grpSp>
        <p:nvGrpSpPr>
          <p:cNvPr id="92168" name="Group 8"/>
          <p:cNvGrpSpPr>
            <a:grpSpLocks/>
          </p:cNvGrpSpPr>
          <p:nvPr/>
        </p:nvGrpSpPr>
        <p:grpSpPr bwMode="auto">
          <a:xfrm>
            <a:off x="8153400" y="152400"/>
            <a:ext cx="792163" cy="1295400"/>
            <a:chOff x="5136" y="960"/>
            <a:chExt cx="528" cy="864"/>
          </a:xfrm>
        </p:grpSpPr>
        <p:sp>
          <p:nvSpPr>
            <p:cNvPr id="9216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92170"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92171"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92172"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92173"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92174"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92175"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92176"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92177"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92178"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92179"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92180"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9218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92182"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92183"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92184"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9218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92186"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92187"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92188"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9218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92190"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92191"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92192"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92193"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92194"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92195"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92196"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92197"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92198"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92199"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descr="LOGOS"/>
          <p:cNvPicPr>
            <a:picLocks noChangeAspect="1" noChangeArrowheads="1"/>
          </p:cNvPicPr>
          <p:nvPr/>
        </p:nvPicPr>
        <p:blipFill>
          <a:blip r:embed="rId2"/>
          <a:srcRect/>
          <a:stretch>
            <a:fillRect/>
          </a:stretch>
        </p:blipFill>
        <p:spPr bwMode="auto">
          <a:xfrm>
            <a:off x="7467600" y="1371600"/>
            <a:ext cx="1676400" cy="1273175"/>
          </a:xfrm>
          <a:prstGeom prst="rect">
            <a:avLst/>
          </a:prstGeom>
          <a:noFill/>
        </p:spPr>
      </p:pic>
      <p:sp>
        <p:nvSpPr>
          <p:cNvPr id="36866" name="Rectangle 2"/>
          <p:cNvSpPr>
            <a:spLocks noGrp="1" noChangeArrowheads="1"/>
          </p:cNvSpPr>
          <p:nvPr>
            <p:ph type="ctrTitle"/>
          </p:nvPr>
        </p:nvSpPr>
        <p:spPr/>
        <p:txBody>
          <a:bodyPr/>
          <a:lstStyle/>
          <a:p>
            <a:r>
              <a:rPr lang="en-US" sz="5400">
                <a:latin typeface="Tw Cen MT Condensed Extra Bold" pitchFamily="34" charset="0"/>
              </a:rPr>
              <a:t>Fundamentals of the</a:t>
            </a:r>
            <a:br>
              <a:rPr lang="en-US" sz="5400">
                <a:latin typeface="Tw Cen MT Condensed Extra Bold" pitchFamily="34" charset="0"/>
              </a:rPr>
            </a:br>
            <a:r>
              <a:rPr lang="en-US" sz="5400">
                <a:latin typeface="Tw Cen MT Condensed Extra Bold" pitchFamily="34" charset="0"/>
              </a:rPr>
              <a:t>Brown Act</a:t>
            </a:r>
          </a:p>
        </p:txBody>
      </p:sp>
      <p:sp>
        <p:nvSpPr>
          <p:cNvPr id="36867" name="Rectangle 3"/>
          <p:cNvSpPr>
            <a:spLocks noGrp="1" noChangeArrowheads="1"/>
          </p:cNvSpPr>
          <p:nvPr>
            <p:ph type="subTitle" idx="1"/>
          </p:nvPr>
        </p:nvSpPr>
        <p:spPr/>
        <p:txBody>
          <a:bodyPr/>
          <a:lstStyle/>
          <a:p>
            <a:r>
              <a:rPr lang="en-US" sz="2800">
                <a:latin typeface="Tw Cen MT Condensed Extra Bold" pitchFamily="34" charset="0"/>
              </a:rPr>
              <a:t>Student Governing Bodies</a:t>
            </a:r>
          </a:p>
          <a:p>
            <a:endParaRPr lang="en-US" sz="2800">
              <a:latin typeface="Tw Cen MT Condensed Extra Bold" pitchFamily="34" charset="0"/>
            </a:endParaRPr>
          </a:p>
          <a:p>
            <a:endParaRPr lang="en-US" sz="2800">
              <a:latin typeface="Tw Cen MT Condensed Extra Bold" pitchFamily="34" charset="0"/>
            </a:endParaRPr>
          </a:p>
          <a:p>
            <a:r>
              <a:rPr lang="en-US" sz="2000">
                <a:latin typeface="Tw Cen MT Condensed Extra Bold" pitchFamily="34" charset="0"/>
              </a:rPr>
              <a:t>Presented by the Office of General Counsel</a:t>
            </a:r>
          </a:p>
          <a:p>
            <a:r>
              <a:rPr lang="en-US" sz="2000">
                <a:latin typeface="Tw Cen MT Condensed Extra Bold" pitchFamily="34" charset="0"/>
              </a:rPr>
              <a:t>April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b="0">
                <a:latin typeface="Tw Cen MT Condensed Extra Bold" pitchFamily="34" charset="0"/>
              </a:rPr>
              <a:t>Special meetings</a:t>
            </a:r>
            <a:endParaRPr lang="en-US" sz="3200">
              <a:latin typeface="Tw Cen MT Condensed Extra Bold" pitchFamily="34" charset="0"/>
            </a:endParaRPr>
          </a:p>
        </p:txBody>
      </p:sp>
      <p:sp>
        <p:nvSpPr>
          <p:cNvPr id="17411" name="Rectangle 3"/>
          <p:cNvSpPr>
            <a:spLocks noGrp="1" noChangeArrowheads="1"/>
          </p:cNvSpPr>
          <p:nvPr>
            <p:ph type="body" idx="1"/>
          </p:nvPr>
        </p:nvSpPr>
        <p:spPr/>
        <p:txBody>
          <a:bodyPr/>
          <a:lstStyle/>
          <a:p>
            <a:r>
              <a:rPr lang="en-US" sz="1800"/>
              <a:t>A special meeting may only be called by: </a:t>
            </a:r>
          </a:p>
          <a:p>
            <a:pPr lvl="1"/>
            <a:r>
              <a:rPr lang="en-US" sz="1800"/>
              <a:t>the President of the Board, or</a:t>
            </a:r>
          </a:p>
          <a:p>
            <a:pPr lvl="1"/>
            <a:r>
              <a:rPr lang="en-US" sz="1800"/>
              <a:t>a majority of the Board in writing; </a:t>
            </a:r>
          </a:p>
          <a:p>
            <a:r>
              <a:rPr lang="en-US" sz="1800"/>
              <a:t>Written notice must be delivered at least 24 hours before the time of the special meeting to: </a:t>
            </a:r>
          </a:p>
          <a:p>
            <a:pPr lvl="1"/>
            <a:r>
              <a:rPr lang="en-US" sz="1800"/>
              <a:t>each Board member, and</a:t>
            </a:r>
          </a:p>
          <a:p>
            <a:pPr lvl="1"/>
            <a:r>
              <a:rPr lang="en-US" sz="1800"/>
              <a:t>local newspapers or radio and television stations, if requested by them;</a:t>
            </a:r>
          </a:p>
          <a:p>
            <a:r>
              <a:rPr lang="en-US" sz="1800"/>
              <a:t>The agenda of a special meeting must be posted at least 24 hours in advance, and:  </a:t>
            </a:r>
          </a:p>
          <a:p>
            <a:pPr lvl="1"/>
            <a:r>
              <a:rPr lang="en-US" sz="1800"/>
              <a:t>list the time and place of the special meeting, and</a:t>
            </a:r>
          </a:p>
          <a:p>
            <a:pPr lvl="1"/>
            <a:r>
              <a:rPr lang="en-US" sz="1800"/>
              <a:t>the business to be transacted or discussed.</a:t>
            </a:r>
          </a:p>
          <a:p>
            <a:pPr lvl="1"/>
            <a:endParaRPr lang="en-US" sz="1800"/>
          </a:p>
          <a:p>
            <a:pPr>
              <a:buFont typeface="Wingdings" pitchFamily="2" charset="2"/>
              <a:buNone/>
            </a:pPr>
            <a:r>
              <a:rPr lang="en-US" sz="1600"/>
              <a:t>Government Code section 54956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b="0">
                <a:latin typeface="Tw Cen MT Condensed Extra Bold" pitchFamily="34" charset="0"/>
              </a:rPr>
              <a:t>Emergency meetings</a:t>
            </a:r>
            <a:endParaRPr lang="en-US" sz="3200">
              <a:latin typeface="Tw Cen MT Condensed Extra Bold" pitchFamily="34" charset="0"/>
            </a:endParaRPr>
          </a:p>
        </p:txBody>
      </p:sp>
      <p:sp>
        <p:nvSpPr>
          <p:cNvPr id="19459" name="Rectangle 3"/>
          <p:cNvSpPr>
            <a:spLocks noGrp="1" noChangeArrowheads="1"/>
          </p:cNvSpPr>
          <p:nvPr>
            <p:ph type="body" idx="1"/>
          </p:nvPr>
        </p:nvSpPr>
        <p:spPr/>
        <p:txBody>
          <a:bodyPr/>
          <a:lstStyle/>
          <a:p>
            <a:pPr>
              <a:lnSpc>
                <a:spcPct val="80000"/>
              </a:lnSpc>
            </a:pPr>
            <a:r>
              <a:rPr lang="en-US" sz="2500"/>
              <a:t>Emergency meetings may be called on less than 24 hours notice when, as determined by a majority of the Board, there is an:</a:t>
            </a:r>
          </a:p>
          <a:p>
            <a:pPr lvl="1">
              <a:lnSpc>
                <a:spcPct val="80000"/>
              </a:lnSpc>
            </a:pPr>
            <a:r>
              <a:rPr lang="en-US" sz="2100"/>
              <a:t> “emergency,” such as a work stoppage, crippling activity or other activity which severely impairs public health, safety or both; or</a:t>
            </a:r>
          </a:p>
          <a:p>
            <a:pPr lvl="1">
              <a:lnSpc>
                <a:spcPct val="80000"/>
              </a:lnSpc>
            </a:pPr>
            <a:r>
              <a:rPr lang="en-US" sz="2100"/>
              <a:t>“dire emergency,” such as a crippling disaster, mass destruction, terrorist act, or threatened terrorist activity that poses immediate and significant peril.  </a:t>
            </a:r>
          </a:p>
          <a:p>
            <a:pPr>
              <a:lnSpc>
                <a:spcPct val="80000"/>
              </a:lnSpc>
              <a:buFont typeface="Wingdings" pitchFamily="2" charset="2"/>
              <a:buNone/>
            </a:pPr>
            <a:endParaRPr lang="en-US" sz="2000"/>
          </a:p>
          <a:p>
            <a:pPr>
              <a:lnSpc>
                <a:spcPct val="80000"/>
              </a:lnSpc>
              <a:buFont typeface="Wingdings" pitchFamily="2" charset="2"/>
              <a:buNone/>
            </a:pPr>
            <a:r>
              <a:rPr lang="en-US" sz="1900"/>
              <a:t>Government Code section 54956.5</a:t>
            </a:r>
          </a:p>
          <a:p>
            <a:pPr>
              <a:lnSpc>
                <a:spcPct val="80000"/>
              </a:lnSpc>
            </a:pPr>
            <a:endParaRPr lang="en-US" sz="1900"/>
          </a:p>
          <a:p>
            <a:pPr>
              <a:lnSpc>
                <a:spcPct val="80000"/>
              </a:lnSpc>
            </a:pPr>
            <a:endParaRPr lang="en-US" sz="2500"/>
          </a:p>
          <a:p>
            <a:pPr>
              <a:lnSpc>
                <a:spcPct val="80000"/>
              </a:lnSpc>
              <a:buFont typeface="Wingdings" pitchFamily="2" charset="2"/>
              <a:buNone/>
            </a:pPr>
            <a:r>
              <a:rPr lang="en-US" sz="250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a:latin typeface="Tw Cen MT Condensed Extra Bold" pitchFamily="34" charset="0"/>
              </a:rPr>
              <a:t>Notice of regular meetings</a:t>
            </a:r>
          </a:p>
        </p:txBody>
      </p:sp>
      <p:sp>
        <p:nvSpPr>
          <p:cNvPr id="20483" name="Rectangle 3"/>
          <p:cNvSpPr>
            <a:spLocks noGrp="1" noChangeArrowheads="1"/>
          </p:cNvSpPr>
          <p:nvPr>
            <p:ph type="body" idx="1"/>
          </p:nvPr>
        </p:nvSpPr>
        <p:spPr/>
        <p:txBody>
          <a:bodyPr/>
          <a:lstStyle/>
          <a:p>
            <a:r>
              <a:rPr lang="en-US" sz="2400"/>
              <a:t>Agendas must:</a:t>
            </a:r>
          </a:p>
          <a:p>
            <a:pPr lvl="1"/>
            <a:r>
              <a:rPr lang="en-US" sz="2400"/>
              <a:t>Be posted 72 hours in advance in a location freely accessible to the public; </a:t>
            </a:r>
          </a:p>
          <a:p>
            <a:pPr lvl="1"/>
            <a:r>
              <a:rPr lang="en-US" sz="2400"/>
              <a:t>Contain a brief description of each item of business (generally not needing to exceed 20 words); and</a:t>
            </a:r>
          </a:p>
          <a:p>
            <a:pPr lvl="1"/>
            <a:r>
              <a:rPr lang="en-US" sz="2400"/>
              <a:t>Specify the time and location of the meeting. </a:t>
            </a:r>
            <a:br>
              <a:rPr lang="en-US" sz="2400"/>
            </a:br>
            <a:endParaRPr lang="en-US" sz="2400"/>
          </a:p>
          <a:p>
            <a:pPr>
              <a:buFont typeface="Wingdings" pitchFamily="2" charset="2"/>
              <a:buNone/>
            </a:pPr>
            <a:r>
              <a:rPr lang="en-US" sz="1600"/>
              <a:t>Government Code section 54954.2(a)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a:latin typeface="Tw Cen MT Condensed Extra Bold" pitchFamily="34" charset="0"/>
              </a:rPr>
              <a:t>A Board member may:</a:t>
            </a:r>
          </a:p>
        </p:txBody>
      </p:sp>
      <p:sp>
        <p:nvSpPr>
          <p:cNvPr id="21507" name="Rectangle 3"/>
          <p:cNvSpPr>
            <a:spLocks noGrp="1" noChangeArrowheads="1"/>
          </p:cNvSpPr>
          <p:nvPr>
            <p:ph type="body" idx="1"/>
          </p:nvPr>
        </p:nvSpPr>
        <p:spPr/>
        <p:txBody>
          <a:bodyPr/>
          <a:lstStyle/>
          <a:p>
            <a:pPr>
              <a:lnSpc>
                <a:spcPct val="90000"/>
              </a:lnSpc>
            </a:pPr>
            <a:r>
              <a:rPr lang="en-US" sz="2100"/>
              <a:t>Briefly respond to statements or questions by those exercising public testimony rights;</a:t>
            </a:r>
          </a:p>
          <a:p>
            <a:pPr>
              <a:lnSpc>
                <a:spcPct val="90000"/>
              </a:lnSpc>
            </a:pPr>
            <a:r>
              <a:rPr lang="en-US" sz="2100"/>
              <a:t>Ask a question of clarification;</a:t>
            </a:r>
          </a:p>
          <a:p>
            <a:pPr>
              <a:lnSpc>
                <a:spcPct val="90000"/>
              </a:lnSpc>
            </a:pPr>
            <a:r>
              <a:rPr lang="en-US" sz="2100"/>
              <a:t>Make a brief announcement;</a:t>
            </a:r>
          </a:p>
          <a:p>
            <a:pPr>
              <a:lnSpc>
                <a:spcPct val="90000"/>
              </a:lnSpc>
            </a:pPr>
            <a:r>
              <a:rPr lang="en-US" sz="2100"/>
              <a:t>Make a brief report on his or her own activities;</a:t>
            </a:r>
          </a:p>
          <a:p>
            <a:pPr>
              <a:lnSpc>
                <a:spcPct val="90000"/>
              </a:lnSpc>
            </a:pPr>
            <a:r>
              <a:rPr lang="en-US" sz="2100"/>
              <a:t>Provide a reference to staff or other resources for factual information;</a:t>
            </a:r>
          </a:p>
          <a:p>
            <a:pPr>
              <a:lnSpc>
                <a:spcPct val="90000"/>
              </a:lnSpc>
            </a:pPr>
            <a:r>
              <a:rPr lang="en-US" sz="2100"/>
              <a:t>Request staff to report back at a subsequent meeting;</a:t>
            </a:r>
          </a:p>
          <a:p>
            <a:pPr>
              <a:lnSpc>
                <a:spcPct val="90000"/>
              </a:lnSpc>
            </a:pPr>
            <a:r>
              <a:rPr lang="en-US" sz="2100"/>
              <a:t>Take action to direct staff to place a matter on a future agenda.</a:t>
            </a:r>
            <a:br>
              <a:rPr lang="en-US" sz="2100"/>
            </a:br>
            <a:endParaRPr lang="en-US" sz="1600"/>
          </a:p>
          <a:p>
            <a:pPr>
              <a:lnSpc>
                <a:spcPct val="90000"/>
              </a:lnSpc>
              <a:buFont typeface="Wingdings" pitchFamily="2" charset="2"/>
              <a:buNone/>
            </a:pPr>
            <a:r>
              <a:rPr lang="en-US" sz="1600"/>
              <a:t>Government Code section 54954.2(b)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b="0">
                <a:latin typeface="Tw Cen MT Condensed Extra Bold" pitchFamily="34" charset="0"/>
              </a:rPr>
              <a:t>No action or discussion may be taken on items not posted unless</a:t>
            </a:r>
            <a:r>
              <a:rPr lang="en-US" sz="3200">
                <a:latin typeface="Tw Cen MT Condensed Extra Bold" pitchFamily="34" charset="0"/>
              </a:rPr>
              <a:t>:</a:t>
            </a:r>
          </a:p>
        </p:txBody>
      </p:sp>
      <p:sp>
        <p:nvSpPr>
          <p:cNvPr id="24579" name="Rectangle 3"/>
          <p:cNvSpPr>
            <a:spLocks noGrp="1" noChangeArrowheads="1"/>
          </p:cNvSpPr>
          <p:nvPr>
            <p:ph type="body" idx="1"/>
          </p:nvPr>
        </p:nvSpPr>
        <p:spPr/>
        <p:txBody>
          <a:bodyPr/>
          <a:lstStyle/>
          <a:p>
            <a:pPr>
              <a:lnSpc>
                <a:spcPct val="90000"/>
              </a:lnSpc>
            </a:pPr>
            <a:r>
              <a:rPr lang="en-US" sz="2500"/>
              <a:t>Two-thirds of the Board, or if less than two-thirds, all present, determine:</a:t>
            </a:r>
          </a:p>
          <a:p>
            <a:pPr lvl="1">
              <a:lnSpc>
                <a:spcPct val="90000"/>
              </a:lnSpc>
            </a:pPr>
            <a:r>
              <a:rPr lang="en-US" sz="2100"/>
              <a:t>There is a need to take immediate action, and</a:t>
            </a:r>
          </a:p>
          <a:p>
            <a:pPr lvl="1">
              <a:lnSpc>
                <a:spcPct val="90000"/>
              </a:lnSpc>
            </a:pPr>
            <a:r>
              <a:rPr lang="en-US" sz="2100"/>
              <a:t>The need for action came to the attention of the District subsequent to the agenda being posted;</a:t>
            </a:r>
          </a:p>
          <a:p>
            <a:pPr>
              <a:lnSpc>
                <a:spcPct val="90000"/>
              </a:lnSpc>
            </a:pPr>
            <a:r>
              <a:rPr lang="en-US" sz="2500"/>
              <a:t>An item has been continued from a Board meeting not more than five days before; or</a:t>
            </a:r>
          </a:p>
          <a:p>
            <a:pPr>
              <a:lnSpc>
                <a:spcPct val="90000"/>
              </a:lnSpc>
            </a:pPr>
            <a:r>
              <a:rPr lang="en-US" sz="2500"/>
              <a:t>A majority of the Board determines an “emergency situation” exists, as defined by Government Code 54956.5.</a:t>
            </a:r>
          </a:p>
          <a:p>
            <a:pPr>
              <a:lnSpc>
                <a:spcPct val="90000"/>
              </a:lnSpc>
            </a:pPr>
            <a:endParaRPr lang="en-US" sz="1600"/>
          </a:p>
          <a:p>
            <a:pPr>
              <a:lnSpc>
                <a:spcPct val="90000"/>
              </a:lnSpc>
              <a:buFont typeface="Wingdings" pitchFamily="2" charset="2"/>
              <a:buNone/>
            </a:pPr>
            <a:r>
              <a:rPr lang="en-US" sz="1600"/>
              <a:t>Government Code sections 54954.2(b), 54956.5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200">
                <a:latin typeface="Tw Cen MT Condensed Extra Bold" pitchFamily="34" charset="0"/>
              </a:rPr>
              <a:t>Closed sessions are only permitted for:</a:t>
            </a:r>
          </a:p>
        </p:txBody>
      </p:sp>
      <p:sp>
        <p:nvSpPr>
          <p:cNvPr id="26627" name="Rectangle 3"/>
          <p:cNvSpPr>
            <a:spLocks noGrp="1" noChangeArrowheads="1"/>
          </p:cNvSpPr>
          <p:nvPr>
            <p:ph type="body" idx="1"/>
          </p:nvPr>
        </p:nvSpPr>
        <p:spPr/>
        <p:txBody>
          <a:bodyPr/>
          <a:lstStyle/>
          <a:p>
            <a:pPr>
              <a:lnSpc>
                <a:spcPct val="80000"/>
              </a:lnSpc>
            </a:pPr>
            <a:r>
              <a:rPr lang="en-US" sz="2500"/>
              <a:t>the LACCD Board of Trustees’: </a:t>
            </a:r>
          </a:p>
          <a:p>
            <a:pPr lvl="1">
              <a:lnSpc>
                <a:spcPct val="80000"/>
              </a:lnSpc>
            </a:pPr>
            <a:r>
              <a:rPr lang="en-US" sz="2100"/>
              <a:t>consideration of public employee appointment, employment, evaluation, discipline or release; </a:t>
            </a:r>
          </a:p>
          <a:p>
            <a:pPr lvl="1">
              <a:lnSpc>
                <a:spcPct val="80000"/>
              </a:lnSpc>
            </a:pPr>
            <a:r>
              <a:rPr lang="en-US" sz="2100"/>
              <a:t>consideration of student discipline (</a:t>
            </a:r>
            <a:r>
              <a:rPr lang="en-US" sz="2000"/>
              <a:t>not applicable to disputes between student government board members</a:t>
            </a:r>
            <a:r>
              <a:rPr lang="en-US" sz="2400"/>
              <a:t>)</a:t>
            </a:r>
            <a:r>
              <a:rPr lang="en-US" sz="2100"/>
              <a:t>;</a:t>
            </a:r>
          </a:p>
          <a:p>
            <a:pPr lvl="1">
              <a:lnSpc>
                <a:spcPct val="80000"/>
              </a:lnSpc>
            </a:pPr>
            <a:r>
              <a:rPr lang="en-US" sz="2100"/>
              <a:t>direction for collective bargaining;</a:t>
            </a:r>
          </a:p>
          <a:p>
            <a:pPr lvl="1">
              <a:lnSpc>
                <a:spcPct val="80000"/>
              </a:lnSpc>
            </a:pPr>
            <a:r>
              <a:rPr lang="en-US" sz="2100"/>
              <a:t>conference with counsel on existing or potential litigation;</a:t>
            </a:r>
          </a:p>
          <a:p>
            <a:pPr lvl="1">
              <a:lnSpc>
                <a:spcPct val="80000"/>
              </a:lnSpc>
            </a:pPr>
            <a:r>
              <a:rPr lang="en-US" sz="2100"/>
              <a:t>direction to a real property negotiator;</a:t>
            </a:r>
          </a:p>
          <a:p>
            <a:pPr>
              <a:lnSpc>
                <a:spcPct val="80000"/>
              </a:lnSpc>
            </a:pPr>
            <a:r>
              <a:rPr lang="en-US" sz="2500"/>
              <a:t>A threat to public services or facilities; or</a:t>
            </a:r>
          </a:p>
          <a:p>
            <a:pPr>
              <a:lnSpc>
                <a:spcPct val="80000"/>
              </a:lnSpc>
            </a:pPr>
            <a:r>
              <a:rPr lang="en-US" sz="2500"/>
              <a:t>A determination whether there is a closed session item.</a:t>
            </a:r>
          </a:p>
          <a:p>
            <a:pPr>
              <a:lnSpc>
                <a:spcPct val="80000"/>
              </a:lnSpc>
            </a:pPr>
            <a:r>
              <a:rPr lang="en-US" sz="2500"/>
              <a:t>There may not be a closed session during an emergency meeting.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2800">
                <a:latin typeface="Tw Cen MT Condensed Extra Bold" pitchFamily="34" charset="0"/>
              </a:rPr>
              <a:t>Specific charges or complaints against employees may be discussed in closed session when:</a:t>
            </a:r>
          </a:p>
        </p:txBody>
      </p:sp>
      <p:sp>
        <p:nvSpPr>
          <p:cNvPr id="99331" name="Rectangle 3"/>
          <p:cNvSpPr>
            <a:spLocks noGrp="1" noChangeArrowheads="1"/>
          </p:cNvSpPr>
          <p:nvPr>
            <p:ph type="body" idx="1"/>
          </p:nvPr>
        </p:nvSpPr>
        <p:spPr/>
        <p:txBody>
          <a:bodyPr/>
          <a:lstStyle/>
          <a:p>
            <a:r>
              <a:rPr lang="en-US" sz="1900"/>
              <a:t>There has been 24 hours written notice to the employee; and</a:t>
            </a:r>
          </a:p>
          <a:p>
            <a:r>
              <a:rPr lang="en-US" sz="1900"/>
              <a:t>The employee has had the opportunity to have the complaints heard in public session.</a:t>
            </a:r>
            <a:br>
              <a:rPr lang="en-US" sz="1900"/>
            </a:br>
            <a:r>
              <a:rPr lang="en-US" sz="1900"/>
              <a:t>	</a:t>
            </a:r>
          </a:p>
          <a:p>
            <a:pPr>
              <a:buFont typeface="Wingdings" pitchFamily="2" charset="2"/>
              <a:buNone/>
            </a:pPr>
            <a:r>
              <a:rPr lang="en-US" sz="1600"/>
              <a:t>Government Code section 54957</a:t>
            </a:r>
          </a:p>
          <a:p>
            <a:endParaRPr 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200">
                <a:latin typeface="Tw Cen MT Condensed Extra Bold" pitchFamily="34" charset="0"/>
              </a:rPr>
              <a:t>Reporting Out</a:t>
            </a:r>
          </a:p>
        </p:txBody>
      </p:sp>
      <p:sp>
        <p:nvSpPr>
          <p:cNvPr id="30723" name="Rectangle 3"/>
          <p:cNvSpPr>
            <a:spLocks noGrp="1" noChangeArrowheads="1"/>
          </p:cNvSpPr>
          <p:nvPr>
            <p:ph type="body" idx="1"/>
          </p:nvPr>
        </p:nvSpPr>
        <p:spPr/>
        <p:txBody>
          <a:bodyPr/>
          <a:lstStyle/>
          <a:p>
            <a:r>
              <a:rPr lang="en-US" sz="1900"/>
              <a:t>Certain matters must be reported out after closed session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200">
                <a:latin typeface="Tw Cen MT Condensed Extra Bold" pitchFamily="34" charset="0"/>
              </a:rPr>
              <a:t>Confidentiality of closed sessions</a:t>
            </a:r>
          </a:p>
        </p:txBody>
      </p:sp>
      <p:sp>
        <p:nvSpPr>
          <p:cNvPr id="31747" name="Rectangle 3"/>
          <p:cNvSpPr>
            <a:spLocks noGrp="1" noChangeArrowheads="1"/>
          </p:cNvSpPr>
          <p:nvPr>
            <p:ph type="body" idx="1"/>
          </p:nvPr>
        </p:nvSpPr>
        <p:spPr/>
        <p:txBody>
          <a:bodyPr/>
          <a:lstStyle/>
          <a:p>
            <a:pPr>
              <a:buFont typeface="Wingdings" pitchFamily="2" charset="2"/>
              <a:buNone/>
            </a:pPr>
            <a:r>
              <a:rPr lang="en-US" sz="1100"/>
              <a:t>	</a:t>
            </a:r>
            <a:r>
              <a:rPr lang="en-US" sz="2000"/>
              <a:t>“The board (or individual members) cannot claim to have a basis for holding a closed session while at the same time revealing information received at that meeting…”</a:t>
            </a:r>
          </a:p>
          <a:p>
            <a:pPr>
              <a:buFont typeface="Wingdings" pitchFamily="2" charset="2"/>
              <a:buNone/>
            </a:pPr>
            <a:r>
              <a:rPr lang="en-US" sz="2000"/>
              <a:t>		80 Ops. Atty.Gen. 49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3200">
                <a:latin typeface="Tw Cen MT Condensed Extra Bold" pitchFamily="34" charset="0"/>
              </a:rPr>
              <a:t>Public right of access</a:t>
            </a:r>
          </a:p>
        </p:txBody>
      </p:sp>
      <p:sp>
        <p:nvSpPr>
          <p:cNvPr id="98307" name="Rectangle 3"/>
          <p:cNvSpPr>
            <a:spLocks noGrp="1" noChangeArrowheads="1"/>
          </p:cNvSpPr>
          <p:nvPr>
            <p:ph type="body" idx="1"/>
          </p:nvPr>
        </p:nvSpPr>
        <p:spPr/>
        <p:txBody>
          <a:bodyPr/>
          <a:lstStyle/>
          <a:p>
            <a:pPr>
              <a:lnSpc>
                <a:spcPct val="90000"/>
              </a:lnSpc>
              <a:buClr>
                <a:schemeClr val="tx1"/>
              </a:buClr>
              <a:buFont typeface="Wingdings" pitchFamily="2" charset="2"/>
              <a:buChar char="§"/>
            </a:pPr>
            <a:r>
              <a:rPr lang="en-US" sz="2600"/>
              <a:t>Every special and regular meeting shall provide an opportunity for members of the public to directly address the legislative body on an item of interest to the public, before or during the legislative body’s consideration of the item.</a:t>
            </a:r>
          </a:p>
          <a:p>
            <a:pPr>
              <a:lnSpc>
                <a:spcPct val="90000"/>
              </a:lnSpc>
              <a:buClr>
                <a:schemeClr val="tx1"/>
              </a:buClr>
              <a:buFont typeface="Wingdings" pitchFamily="2" charset="2"/>
              <a:buChar char="§"/>
            </a:pPr>
            <a:r>
              <a:rPr lang="en-US" sz="2600"/>
              <a:t>The Board may not prohibit public criticism of the policies, procedures, programs or services of the District, or of the acts or omission of the Board.</a:t>
            </a:r>
          </a:p>
          <a:p>
            <a:pPr>
              <a:lnSpc>
                <a:spcPct val="90000"/>
              </a:lnSpc>
              <a:buClr>
                <a:schemeClr val="tx1"/>
              </a:buClr>
              <a:buFont typeface="Wingdings" pitchFamily="2" charset="2"/>
              <a:buChar char="§"/>
            </a:pPr>
            <a:r>
              <a:rPr lang="en-US" sz="2600"/>
              <a:t>The Board may not restrain speech by prohibiting defamatory statements against employees.	</a:t>
            </a:r>
          </a:p>
          <a:p>
            <a:pPr>
              <a:lnSpc>
                <a:spcPct val="90000"/>
              </a:lnSpc>
              <a:buClr>
                <a:schemeClr val="tx1"/>
              </a:buClr>
              <a:buFont typeface="Wingdings" pitchFamily="2" charset="2"/>
              <a:buNone/>
            </a:pPr>
            <a:endParaRPr lang="en-US" sz="1600"/>
          </a:p>
          <a:p>
            <a:pPr>
              <a:lnSpc>
                <a:spcPct val="90000"/>
              </a:lnSpc>
              <a:buClr>
                <a:schemeClr val="tx1"/>
              </a:buClr>
              <a:buFont typeface="Wingdings" pitchFamily="2" charset="2"/>
              <a:buNone/>
            </a:pPr>
            <a:r>
              <a:rPr lang="en-US" sz="1600"/>
              <a:t>Government Code section 54954.3; </a:t>
            </a:r>
            <a:r>
              <a:rPr lang="en-US" sz="1600" i="1"/>
              <a:t>Baca v. Moreno Valley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200">
                <a:latin typeface="Tw Cen MT Condensed Extra Bold" pitchFamily="34" charset="0"/>
              </a:rPr>
              <a:t>Purpose</a:t>
            </a:r>
          </a:p>
        </p:txBody>
      </p:sp>
      <p:sp>
        <p:nvSpPr>
          <p:cNvPr id="38915" name="Rectangle 3"/>
          <p:cNvSpPr>
            <a:spLocks noGrp="1" noChangeArrowheads="1"/>
          </p:cNvSpPr>
          <p:nvPr>
            <p:ph type="body" idx="1"/>
          </p:nvPr>
        </p:nvSpPr>
        <p:spPr/>
        <p:txBody>
          <a:bodyPr/>
          <a:lstStyle/>
          <a:p>
            <a:pPr>
              <a:buFont typeface="Wingdings" pitchFamily="2" charset="2"/>
              <a:buNone/>
            </a:pPr>
            <a:r>
              <a:rPr lang="en-US" sz="1700"/>
              <a:t>	</a:t>
            </a:r>
            <a:r>
              <a:rPr lang="en-US" sz="2000"/>
              <a:t>“...the Legislature finds and declares that the public commissions, board and councils and the other public agencies in this State exist to aid in the conduct of the people’s business.  It is the intent of the law that their actions be taken openly and that their deliberations be conducted openly.  The people of this State do not yield their sovereignty to the agencies which serve them.  The people, in delegating authority, do not give their public servants the right to decide what is good for the people to know and what is not good for them to know.  The people insist on remaining informed so that they may retain control over the instruments they have created.”</a:t>
            </a:r>
          </a:p>
          <a:p>
            <a:pPr>
              <a:buFont typeface="Wingdings" pitchFamily="2" charset="2"/>
              <a:buNone/>
            </a:pPr>
            <a:endParaRPr lang="en-US" sz="2000"/>
          </a:p>
          <a:p>
            <a:pPr>
              <a:buFont typeface="Wingdings" pitchFamily="2" charset="2"/>
              <a:buNone/>
            </a:pPr>
            <a:r>
              <a:rPr lang="en-US" sz="1600"/>
              <a:t>Government Code section 54950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200">
                <a:latin typeface="Tw Cen MT Condensed Extra Bold" pitchFamily="34" charset="0"/>
              </a:rPr>
              <a:t>Public right of access, </a:t>
            </a:r>
            <a:r>
              <a:rPr lang="en-US" sz="3200" i="1">
                <a:latin typeface="Tw Cen MT Condensed Extra Bold" pitchFamily="34" charset="0"/>
              </a:rPr>
              <a:t>continued</a:t>
            </a:r>
          </a:p>
        </p:txBody>
      </p:sp>
      <p:sp>
        <p:nvSpPr>
          <p:cNvPr id="102403" name="Rectangle 3"/>
          <p:cNvSpPr>
            <a:spLocks noGrp="1" noChangeArrowheads="1"/>
          </p:cNvSpPr>
          <p:nvPr>
            <p:ph type="body" idx="1"/>
          </p:nvPr>
        </p:nvSpPr>
        <p:spPr/>
        <p:txBody>
          <a:bodyPr/>
          <a:lstStyle/>
          <a:p>
            <a:pPr>
              <a:lnSpc>
                <a:spcPct val="90000"/>
              </a:lnSpc>
            </a:pPr>
            <a:r>
              <a:rPr lang="en-US" sz="2600"/>
              <a:t>Members of the public shall not be required to sign in or provide other information in order to attend a public meeting.</a:t>
            </a:r>
          </a:p>
          <a:p>
            <a:pPr>
              <a:lnSpc>
                <a:spcPct val="90000"/>
              </a:lnSpc>
            </a:pPr>
            <a:r>
              <a:rPr lang="en-US" sz="2600"/>
              <a:t>Any sign-in sheets must indicate they are voluntary.</a:t>
            </a:r>
          </a:p>
          <a:p>
            <a:pPr>
              <a:lnSpc>
                <a:spcPct val="90000"/>
              </a:lnSpc>
            </a:pPr>
            <a:r>
              <a:rPr lang="en-US" sz="2600"/>
              <a:t>Anyone can video tape, record, or broadcast, unless the recording or broadcast cannot be accomplished without noise, illumination, or obstruction of view that would be a persistent disruption of the proceedings. </a:t>
            </a:r>
          </a:p>
          <a:p>
            <a:pPr>
              <a:lnSpc>
                <a:spcPct val="90000"/>
              </a:lnSpc>
              <a:buFont typeface="Wingdings" pitchFamily="2" charset="2"/>
              <a:buNone/>
            </a:pPr>
            <a:endParaRPr lang="en-US" sz="2600"/>
          </a:p>
          <a:p>
            <a:pPr>
              <a:lnSpc>
                <a:spcPct val="90000"/>
              </a:lnSpc>
              <a:buFont typeface="Wingdings" pitchFamily="2" charset="2"/>
              <a:buNone/>
            </a:pPr>
            <a:r>
              <a:rPr lang="en-US" sz="1600"/>
              <a:t>Government Code section 54943.5, 54953.6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200">
                <a:latin typeface="Tw Cen MT Condensed Extra Bold" pitchFamily="34" charset="0"/>
              </a:rPr>
              <a:t/>
            </a:r>
            <a:br>
              <a:rPr lang="en-US" sz="3200">
                <a:latin typeface="Tw Cen MT Condensed Extra Bold" pitchFamily="34" charset="0"/>
              </a:rPr>
            </a:br>
            <a:r>
              <a:rPr lang="en-US" sz="3200">
                <a:latin typeface="Tw Cen MT Condensed Extra Bold" pitchFamily="34" charset="0"/>
              </a:rPr>
              <a:t>Public right to inspect documents</a:t>
            </a:r>
          </a:p>
        </p:txBody>
      </p:sp>
      <p:sp>
        <p:nvSpPr>
          <p:cNvPr id="35843" name="Rectangle 3"/>
          <p:cNvSpPr>
            <a:spLocks noGrp="1" noChangeArrowheads="1"/>
          </p:cNvSpPr>
          <p:nvPr>
            <p:ph type="body" idx="1"/>
          </p:nvPr>
        </p:nvSpPr>
        <p:spPr/>
        <p:txBody>
          <a:bodyPr/>
          <a:lstStyle/>
          <a:p>
            <a:pPr>
              <a:buClr>
                <a:schemeClr val="tx1"/>
              </a:buClr>
              <a:buFont typeface="Wingdings" pitchFamily="2" charset="2"/>
              <a:buChar char="§"/>
            </a:pPr>
            <a:r>
              <a:rPr lang="en-US" sz="2400"/>
              <a:t>Writings given to a majority of the Board regarding a public session item and not exempt from disclosure under the Public Records Act shall be made available upon request without delay.</a:t>
            </a:r>
          </a:p>
          <a:p>
            <a:pPr>
              <a:buClr>
                <a:schemeClr val="tx1"/>
              </a:buClr>
              <a:buFont typeface="Wingdings" pitchFamily="2" charset="2"/>
              <a:buChar char="§"/>
            </a:pPr>
            <a:r>
              <a:rPr lang="en-US" sz="2400"/>
              <a:t>Public records distributed during a public meeting shall be made available for public inspection at the meeting if prepared by the District or a Board member.</a:t>
            </a:r>
          </a:p>
          <a:p>
            <a:pPr>
              <a:buClr>
                <a:schemeClr val="tx1"/>
              </a:buClr>
              <a:buFont typeface="Wingdings" pitchFamily="2" charset="2"/>
              <a:buChar char="§"/>
            </a:pPr>
            <a:r>
              <a:rPr lang="en-US" sz="2400"/>
              <a:t>Writings distributed during a public meeting shall be made available after the meeting for public inspection if prepared by some other person.</a:t>
            </a:r>
            <a:br>
              <a:rPr lang="en-US" sz="2400"/>
            </a:br>
            <a:endParaRPr lang="en-US" sz="2400"/>
          </a:p>
          <a:p>
            <a:pPr>
              <a:buClr>
                <a:schemeClr val="tx1"/>
              </a:buClr>
              <a:buFont typeface="Wingdings" pitchFamily="2" charset="2"/>
              <a:buNone/>
            </a:pPr>
            <a:r>
              <a:rPr lang="en-US" sz="1600"/>
              <a:t>Government Code section 54957.5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a:latin typeface="Tw Cen MT Condensed Extra Bold" pitchFamily="34" charset="0"/>
              </a:rPr>
              <a:t>Public right to receive agendas</a:t>
            </a:r>
          </a:p>
        </p:txBody>
      </p:sp>
      <p:sp>
        <p:nvSpPr>
          <p:cNvPr id="34819" name="Rectangle 3"/>
          <p:cNvSpPr>
            <a:spLocks noGrp="1" noChangeArrowheads="1"/>
          </p:cNvSpPr>
          <p:nvPr>
            <p:ph type="body" idx="1"/>
          </p:nvPr>
        </p:nvSpPr>
        <p:spPr/>
        <p:txBody>
          <a:bodyPr/>
          <a:lstStyle/>
          <a:p>
            <a:pPr>
              <a:buClr>
                <a:schemeClr val="tx1"/>
              </a:buClr>
              <a:buFont typeface="Wingdings" pitchFamily="2" charset="2"/>
              <a:buChar char="§"/>
            </a:pPr>
            <a:r>
              <a:rPr lang="en-US" sz="2400"/>
              <a:t>Any person may request, on an ongoing basis, a copy of the agenda, and all documents in an agenda packet, be mailed to him/her.</a:t>
            </a:r>
          </a:p>
          <a:p>
            <a:pPr>
              <a:buClr>
                <a:schemeClr val="tx1"/>
              </a:buClr>
              <a:buFont typeface="Wingdings" pitchFamily="2" charset="2"/>
              <a:buChar char="§"/>
            </a:pPr>
            <a:r>
              <a:rPr lang="en-US" sz="2400"/>
              <a:t>A request for mailed agendas is valid for the calendar year in which it was filed. </a:t>
            </a:r>
          </a:p>
          <a:p>
            <a:pPr>
              <a:buClr>
                <a:schemeClr val="tx1"/>
              </a:buClr>
              <a:buFont typeface="Wingdings" pitchFamily="2" charset="2"/>
              <a:buChar char="§"/>
            </a:pPr>
            <a:r>
              <a:rPr lang="en-US" sz="2400"/>
              <a:t>The requester can be charged a fee for the copies, not to exceed the actual cost. </a:t>
            </a:r>
          </a:p>
          <a:p>
            <a:pPr>
              <a:buClr>
                <a:schemeClr val="tx1"/>
              </a:buClr>
              <a:buFont typeface="Wingdings" pitchFamily="2" charset="2"/>
              <a:buNone/>
            </a:pPr>
            <a:endParaRPr lang="en-US" sz="2400"/>
          </a:p>
          <a:p>
            <a:pPr>
              <a:buClr>
                <a:schemeClr val="tx1"/>
              </a:buClr>
              <a:buFont typeface="Wingdings" pitchFamily="2" charset="2"/>
              <a:buNone/>
            </a:pPr>
            <a:r>
              <a:rPr lang="en-US" sz="1600"/>
              <a:t>Government Code section 54954.1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200">
                <a:latin typeface="Tw Cen MT Condensed Extra Bold" pitchFamily="34" charset="0"/>
              </a:rPr>
              <a:t>Disruption of proceedings?  </a:t>
            </a:r>
          </a:p>
        </p:txBody>
      </p:sp>
      <p:sp>
        <p:nvSpPr>
          <p:cNvPr id="104451" name="Rectangle 3"/>
          <p:cNvSpPr>
            <a:spLocks noGrp="1" noChangeArrowheads="1"/>
          </p:cNvSpPr>
          <p:nvPr>
            <p:ph type="body" idx="1"/>
          </p:nvPr>
        </p:nvSpPr>
        <p:spPr/>
        <p:txBody>
          <a:bodyPr/>
          <a:lstStyle/>
          <a:p>
            <a:pPr>
              <a:buClr>
                <a:schemeClr val="tx1"/>
              </a:buClr>
              <a:buFont typeface="Wingdings" pitchFamily="2" charset="2"/>
              <a:buChar char="§"/>
            </a:pPr>
            <a:r>
              <a:rPr lang="en-US" sz="2400"/>
              <a:t>Upon a majority vote of the Board, an individual who creates a persistent disruption to proceedings may be removed.</a:t>
            </a:r>
          </a:p>
          <a:p>
            <a:pPr>
              <a:buClr>
                <a:schemeClr val="tx1"/>
              </a:buClr>
              <a:buFont typeface="Wingdings" pitchFamily="2" charset="2"/>
              <a:buChar char="§"/>
            </a:pPr>
            <a:r>
              <a:rPr lang="en-US" sz="2400"/>
              <a:t>Student code of conduct still applies to the students at ASO meetings; however, should not discipline on the basis of content of speech during a meeting  </a:t>
            </a:r>
          </a:p>
          <a:p>
            <a:pPr>
              <a:buClr>
                <a:schemeClr val="tx1"/>
              </a:buClr>
              <a:buFont typeface="Wingdings" pitchFamily="2" charset="2"/>
              <a:buNone/>
            </a:pPr>
            <a:endParaRPr lang="en-US" sz="1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800">
                <a:latin typeface="Tw Cen MT Condensed Extra Bold" pitchFamily="34" charset="0"/>
              </a:rPr>
              <a:t/>
            </a:r>
            <a:br>
              <a:rPr lang="en-US" sz="2800">
                <a:latin typeface="Tw Cen MT Condensed Extra Bold" pitchFamily="34" charset="0"/>
              </a:rPr>
            </a:br>
            <a:r>
              <a:rPr lang="en-US" sz="2800">
                <a:latin typeface="Tw Cen MT Condensed Extra Bold" pitchFamily="34" charset="0"/>
              </a:rPr>
              <a:t/>
            </a:r>
            <a:br>
              <a:rPr lang="en-US" sz="2800">
                <a:latin typeface="Tw Cen MT Condensed Extra Bold" pitchFamily="34" charset="0"/>
              </a:rPr>
            </a:br>
            <a:r>
              <a:rPr lang="en-US" sz="3200">
                <a:latin typeface="Tw Cen MT Condensed Extra Bold" pitchFamily="34" charset="0"/>
              </a:rPr>
              <a:t>Consequences of violations</a:t>
            </a:r>
          </a:p>
        </p:txBody>
      </p:sp>
      <p:sp>
        <p:nvSpPr>
          <p:cNvPr id="39939" name="Rectangle 3"/>
          <p:cNvSpPr>
            <a:spLocks noGrp="1" noChangeArrowheads="1"/>
          </p:cNvSpPr>
          <p:nvPr>
            <p:ph type="body" idx="1"/>
          </p:nvPr>
        </p:nvSpPr>
        <p:spPr/>
        <p:txBody>
          <a:bodyPr/>
          <a:lstStyle/>
          <a:p>
            <a:pPr>
              <a:buClr>
                <a:schemeClr val="tx1"/>
              </a:buClr>
              <a:buFont typeface="Wingdings" pitchFamily="2" charset="2"/>
              <a:buChar char="§"/>
            </a:pPr>
            <a:r>
              <a:rPr lang="en-US" sz="2400"/>
              <a:t>Board members who attend a meeting where the member “intends to deprive the public of information to which the member knows of has reason to know the public is entitled” may be convicted of a misdemeanor</a:t>
            </a:r>
          </a:p>
          <a:p>
            <a:pPr lvl="2">
              <a:buClr>
                <a:schemeClr val="tx1"/>
              </a:buClr>
              <a:buFont typeface="Wingdings" pitchFamily="2" charset="2"/>
              <a:buChar char="§"/>
            </a:pPr>
            <a:r>
              <a:rPr lang="en-US" sz="1900"/>
              <a:t>up to $1000 fine and/or up to one year in jail;</a:t>
            </a:r>
          </a:p>
          <a:p>
            <a:pPr>
              <a:buClr>
                <a:schemeClr val="tx1"/>
              </a:buClr>
              <a:buFont typeface="Wingdings" pitchFamily="2" charset="2"/>
              <a:buChar char="§"/>
            </a:pPr>
            <a:r>
              <a:rPr lang="en-US" sz="2400"/>
              <a:t>A court can order the taping of closed sessions; </a:t>
            </a:r>
          </a:p>
          <a:p>
            <a:pPr>
              <a:buClr>
                <a:schemeClr val="tx1"/>
              </a:buClr>
              <a:buFont typeface="Wingdings" pitchFamily="2" charset="2"/>
              <a:buChar char="§"/>
            </a:pPr>
            <a:r>
              <a:rPr lang="en-US" sz="2400"/>
              <a:t>Actions may be voided;</a:t>
            </a:r>
          </a:p>
          <a:p>
            <a:pPr>
              <a:buClr>
                <a:schemeClr val="tx1"/>
              </a:buClr>
              <a:buFont typeface="Wingdings" pitchFamily="2" charset="2"/>
              <a:buChar char="§"/>
            </a:pPr>
            <a:r>
              <a:rPr lang="en-US" sz="2400"/>
              <a:t>Injunctions;</a:t>
            </a:r>
          </a:p>
          <a:p>
            <a:pPr>
              <a:buClr>
                <a:schemeClr val="tx1"/>
              </a:buClr>
              <a:buFont typeface="Wingdings" pitchFamily="2" charset="2"/>
              <a:buChar char="§"/>
            </a:pPr>
            <a:r>
              <a:rPr lang="en-US" sz="2400"/>
              <a:t>Reasonable attorney’s fees and court costs may be awarded.</a:t>
            </a:r>
            <a:br>
              <a:rPr lang="en-US" sz="2400"/>
            </a:br>
            <a:r>
              <a:rPr lang="en-US" sz="1900"/>
              <a:t>		</a:t>
            </a:r>
          </a:p>
          <a:p>
            <a:pPr>
              <a:buClr>
                <a:schemeClr val="tx1"/>
              </a:buClr>
              <a:buFont typeface="Wingdings" pitchFamily="2" charset="2"/>
              <a:buNone/>
            </a:pPr>
            <a:r>
              <a:rPr lang="en-US" sz="1600"/>
              <a:t>Government Code sections 54960-54960.5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a:latin typeface="Tw Cen MT Condensed Extra Bold" pitchFamily="34" charset="0"/>
              </a:rPr>
              <a:t>Principle</a:t>
            </a:r>
          </a:p>
        </p:txBody>
      </p:sp>
      <p:sp>
        <p:nvSpPr>
          <p:cNvPr id="5123" name="Rectangle 3"/>
          <p:cNvSpPr>
            <a:spLocks noGrp="1" noChangeArrowheads="1"/>
          </p:cNvSpPr>
          <p:nvPr>
            <p:ph type="body" idx="1"/>
          </p:nvPr>
        </p:nvSpPr>
        <p:spPr/>
        <p:txBody>
          <a:bodyPr/>
          <a:lstStyle/>
          <a:p>
            <a:pPr>
              <a:buFont typeface="Wingdings" pitchFamily="2" charset="2"/>
              <a:buNone/>
            </a:pPr>
            <a:r>
              <a:rPr lang="en-US" sz="1700"/>
              <a:t>	</a:t>
            </a:r>
            <a:r>
              <a:rPr lang="en-US" sz="2400"/>
              <a:t>“All meetings of the legislative body of a local agency shall be open and public, and all persons shall be permitted to attend any meeting of the legislative body of a local agency, except as otherwise provided...”</a:t>
            </a:r>
            <a:br>
              <a:rPr lang="en-US" sz="2400"/>
            </a:br>
            <a:r>
              <a:rPr lang="en-US" sz="1900"/>
              <a:t>				</a:t>
            </a:r>
          </a:p>
          <a:p>
            <a:pPr>
              <a:buFont typeface="Wingdings" pitchFamily="2" charset="2"/>
              <a:buNone/>
            </a:pPr>
            <a:r>
              <a:rPr lang="en-US" sz="1600"/>
              <a:t>Government Code section 54953(a)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200">
                <a:latin typeface="Tw Cen MT Condensed Extra Bold" pitchFamily="34" charset="0"/>
              </a:rPr>
              <a:t>“Meeting,” defined</a:t>
            </a:r>
          </a:p>
        </p:txBody>
      </p:sp>
      <p:sp>
        <p:nvSpPr>
          <p:cNvPr id="6147" name="Rectangle 3"/>
          <p:cNvSpPr>
            <a:spLocks noGrp="1" noChangeArrowheads="1"/>
          </p:cNvSpPr>
          <p:nvPr>
            <p:ph type="body" idx="1"/>
          </p:nvPr>
        </p:nvSpPr>
        <p:spPr/>
        <p:txBody>
          <a:bodyPr/>
          <a:lstStyle/>
          <a:p>
            <a:pPr>
              <a:buFont typeface="Wingdings" pitchFamily="2" charset="2"/>
              <a:buNone/>
            </a:pPr>
            <a:r>
              <a:rPr lang="en-US" sz="1900"/>
              <a:t>	</a:t>
            </a:r>
            <a:r>
              <a:rPr lang="en-US" sz="2400"/>
              <a:t>“...any congregation of a majority of the members of the legislative body at the same time and place to hear, discuss or deliberate, or take action upon any item that is within the subject matter jurisdiction of the legislative body or the local agency to which it pertains.” </a:t>
            </a:r>
          </a:p>
          <a:p>
            <a:pPr>
              <a:buFont typeface="Wingdings" pitchFamily="2" charset="2"/>
              <a:buNone/>
            </a:pPr>
            <a:endParaRPr lang="en-US" sz="2400"/>
          </a:p>
          <a:p>
            <a:pPr>
              <a:buFont typeface="Wingdings" pitchFamily="2" charset="2"/>
              <a:buNone/>
            </a:pPr>
            <a:r>
              <a:rPr lang="en-US" sz="1600"/>
              <a:t>Government Code section 54952.2(a)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1500"/>
              <a:t>	</a:t>
            </a:r>
          </a:p>
        </p:txBody>
      </p:sp>
      <p:sp>
        <p:nvSpPr>
          <p:cNvPr id="97283" name="Rectangle 3"/>
          <p:cNvSpPr>
            <a:spLocks noGrp="1" noChangeArrowheads="1"/>
          </p:cNvSpPr>
          <p:nvPr>
            <p:ph type="body" idx="1"/>
          </p:nvPr>
        </p:nvSpPr>
        <p:spPr/>
        <p:txBody>
          <a:bodyPr/>
          <a:lstStyle/>
          <a:p>
            <a:pPr>
              <a:buFont typeface="Wingdings" pitchFamily="2" charset="2"/>
              <a:buNone/>
            </a:pPr>
            <a:r>
              <a:rPr lang="en-US" sz="2000"/>
              <a:t>	</a:t>
            </a:r>
            <a:r>
              <a:rPr lang="en-US" sz="2400"/>
              <a:t>“A majority of the members of a legislative body shall not, outside a meeting, use a series of communications of any kind, directly or through intermediaries, to discuss, deliberate, or take action on any item of business that is within the subject matter jurisdiction of the legislative body.” </a:t>
            </a:r>
          </a:p>
          <a:p>
            <a:pPr>
              <a:buFont typeface="Wingdings" pitchFamily="2" charset="2"/>
              <a:buNone/>
            </a:pPr>
            <a:r>
              <a:rPr lang="en-US" sz="1900"/>
              <a:t>					</a:t>
            </a:r>
          </a:p>
          <a:p>
            <a:pPr>
              <a:buFont typeface="Wingdings" pitchFamily="2" charset="2"/>
              <a:buNone/>
            </a:pPr>
            <a:r>
              <a:rPr lang="en-US" sz="1600"/>
              <a:t>Government Code section 54952.2(b)</a:t>
            </a:r>
          </a:p>
        </p:txBody>
      </p:sp>
      <p:sp>
        <p:nvSpPr>
          <p:cNvPr id="97284" name="Rectangle 4"/>
          <p:cNvSpPr>
            <a:spLocks noChangeArrowheads="1"/>
          </p:cNvSpPr>
          <p:nvPr/>
        </p:nvSpPr>
        <p:spPr bwMode="auto">
          <a:xfrm>
            <a:off x="609600" y="274638"/>
            <a:ext cx="7543800" cy="1295400"/>
          </a:xfrm>
          <a:prstGeom prst="rect">
            <a:avLst/>
          </a:prstGeom>
          <a:noFill/>
          <a:ln w="9525">
            <a:noFill/>
            <a:miter lim="800000"/>
            <a:headEnd/>
            <a:tailEnd/>
          </a:ln>
          <a:effectLst/>
        </p:spPr>
        <p:txBody>
          <a:bodyPr anchor="b"/>
          <a:lstStyle/>
          <a:p>
            <a:r>
              <a:rPr lang="en-US" sz="2800" b="1">
                <a:solidFill>
                  <a:schemeClr val="tx2"/>
                </a:solidFill>
                <a:latin typeface="Tw Cen MT Condensed Extra Bold" pitchFamily="34" charset="0"/>
              </a:rPr>
              <a:t>Prohibition on discussions outside of a meeting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a:latin typeface="Tw Cen MT Condensed Extra Bold" pitchFamily="34" charset="0"/>
              </a:rPr>
              <a:t>“Action to be taken,” defined:</a:t>
            </a:r>
          </a:p>
        </p:txBody>
      </p:sp>
      <p:sp>
        <p:nvSpPr>
          <p:cNvPr id="9219" name="Rectangle 3"/>
          <p:cNvSpPr>
            <a:spLocks noGrp="1" noChangeArrowheads="1"/>
          </p:cNvSpPr>
          <p:nvPr>
            <p:ph type="body" idx="1"/>
          </p:nvPr>
        </p:nvSpPr>
        <p:spPr/>
        <p:txBody>
          <a:bodyPr/>
          <a:lstStyle/>
          <a:p>
            <a:r>
              <a:rPr lang="en-US" sz="2000"/>
              <a:t>A collective decision made by a majority of the members of a legislative body;</a:t>
            </a:r>
          </a:p>
          <a:p>
            <a:r>
              <a:rPr lang="en-US" sz="2000"/>
              <a:t>A collective commitment or promise by a majority of the members of a legislative body to make a positive or negative decision;  or </a:t>
            </a:r>
          </a:p>
          <a:p>
            <a:r>
              <a:rPr lang="en-US" sz="2000"/>
              <a:t>An actual vote by a majority of the Board members.</a:t>
            </a:r>
            <a:br>
              <a:rPr lang="en-US" sz="2000"/>
            </a:br>
            <a:endParaRPr lang="en-US" sz="2000"/>
          </a:p>
          <a:p>
            <a:pPr>
              <a:buFont typeface="Wingdings" pitchFamily="2" charset="2"/>
              <a:buNone/>
            </a:pPr>
            <a:r>
              <a:rPr lang="en-US" sz="1600"/>
              <a:t>Government Code section 54952.6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b="0">
                <a:latin typeface="Tw Cen MT Condensed Extra Bold" pitchFamily="34" charset="0"/>
              </a:rPr>
              <a:t>Not a meeting:</a:t>
            </a:r>
            <a:endParaRPr lang="en-US" sz="3200">
              <a:latin typeface="Tw Cen MT Condensed Extra Bold" pitchFamily="34" charset="0"/>
            </a:endParaRPr>
          </a:p>
        </p:txBody>
      </p:sp>
      <p:sp>
        <p:nvSpPr>
          <p:cNvPr id="7171" name="Rectangle 3"/>
          <p:cNvSpPr>
            <a:spLocks noGrp="1" noChangeArrowheads="1"/>
          </p:cNvSpPr>
          <p:nvPr>
            <p:ph type="body" idx="1"/>
          </p:nvPr>
        </p:nvSpPr>
        <p:spPr/>
        <p:txBody>
          <a:bodyPr/>
          <a:lstStyle/>
          <a:p>
            <a:r>
              <a:rPr lang="en-US" sz="1900"/>
              <a:t>Individual contacts;</a:t>
            </a:r>
          </a:p>
          <a:p>
            <a:r>
              <a:rPr lang="en-US" sz="1900"/>
              <a:t>As long as there are no discussions amongst Board members other than the scheduled program:</a:t>
            </a:r>
          </a:p>
          <a:p>
            <a:pPr lvl="1"/>
            <a:r>
              <a:rPr lang="en-US" sz="2000"/>
              <a:t>Attendance at a public conference;</a:t>
            </a:r>
          </a:p>
          <a:p>
            <a:pPr lvl="1"/>
            <a:r>
              <a:rPr lang="en-US" sz="2000"/>
              <a:t>Attendance at an open and public meeting to address a topic of community concern;</a:t>
            </a:r>
          </a:p>
          <a:p>
            <a:pPr lvl="1"/>
            <a:r>
              <a:rPr lang="en-US" sz="2000"/>
              <a:t>Attendance at an open and noticed meeting of another local agency; </a:t>
            </a:r>
          </a:p>
          <a:p>
            <a:pPr lvl="1"/>
            <a:r>
              <a:rPr lang="en-US" sz="2000"/>
              <a:t>Ceremonial occasions;</a:t>
            </a:r>
          </a:p>
          <a:p>
            <a:pPr lvl="1"/>
            <a:r>
              <a:rPr lang="en-US" sz="2000"/>
              <a:t>Attendance at an open and noticed meeting of a standing committee, so long as Board members who are not members of the committee attend only as observers</a:t>
            </a:r>
          </a:p>
          <a:p>
            <a:pPr lvl="1">
              <a:buFont typeface="Wingdings" pitchFamily="2" charset="2"/>
              <a:buNone/>
            </a:pPr>
            <a:endParaRPr lang="en-US" sz="2000"/>
          </a:p>
          <a:p>
            <a:pPr lvl="1">
              <a:buFont typeface="Wingdings" pitchFamily="2" charset="2"/>
              <a:buNone/>
            </a:pPr>
            <a:r>
              <a:rPr lang="en-US" sz="1600"/>
              <a:t>Government Code section 54952.2(c)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b="0">
                <a:latin typeface="Tw Cen MT Condensed Extra Bold" pitchFamily="34" charset="0"/>
              </a:rPr>
              <a:t>Teleconferencing</a:t>
            </a:r>
          </a:p>
        </p:txBody>
      </p:sp>
      <p:sp>
        <p:nvSpPr>
          <p:cNvPr id="12291" name="Rectangle 3"/>
          <p:cNvSpPr>
            <a:spLocks noGrp="1" noChangeArrowheads="1"/>
          </p:cNvSpPr>
          <p:nvPr>
            <p:ph type="body" idx="1"/>
          </p:nvPr>
        </p:nvSpPr>
        <p:spPr/>
        <p:txBody>
          <a:bodyPr/>
          <a:lstStyle/>
          <a:p>
            <a:pPr>
              <a:lnSpc>
                <a:spcPct val="90000"/>
              </a:lnSpc>
            </a:pPr>
            <a:r>
              <a:rPr lang="en-US" sz="2100"/>
              <a:t>Each location shall be identified in the notice and agenda of the meeting;</a:t>
            </a:r>
          </a:p>
          <a:p>
            <a:pPr>
              <a:lnSpc>
                <a:spcPct val="90000"/>
              </a:lnSpc>
            </a:pPr>
            <a:r>
              <a:rPr lang="en-US" sz="2100"/>
              <a:t>Each teleconference location shall be accessible to the public;</a:t>
            </a:r>
          </a:p>
          <a:p>
            <a:pPr>
              <a:lnSpc>
                <a:spcPct val="90000"/>
              </a:lnSpc>
            </a:pPr>
            <a:r>
              <a:rPr lang="en-US" sz="2100"/>
              <a:t>The agenda shall provide an opportunity for members of the public to address the legislative body directly;</a:t>
            </a:r>
          </a:p>
          <a:p>
            <a:pPr>
              <a:lnSpc>
                <a:spcPct val="90000"/>
              </a:lnSpc>
            </a:pPr>
            <a:r>
              <a:rPr lang="en-US" sz="2100"/>
              <a:t>Agendas must be posted at all teleconference locations; and</a:t>
            </a:r>
          </a:p>
          <a:p>
            <a:pPr>
              <a:lnSpc>
                <a:spcPct val="90000"/>
              </a:lnSpc>
            </a:pPr>
            <a:r>
              <a:rPr lang="en-US" sz="2100"/>
              <a:t>Teleconference meetings must be conducted in a manner that protects the statutory and constitutional rights of the parties or the public.</a:t>
            </a:r>
            <a:br>
              <a:rPr lang="en-US" sz="2100"/>
            </a:br>
            <a:endParaRPr lang="en-US" sz="2100"/>
          </a:p>
          <a:p>
            <a:pPr>
              <a:lnSpc>
                <a:spcPct val="90000"/>
              </a:lnSpc>
              <a:buFont typeface="Wingdings" pitchFamily="2" charset="2"/>
              <a:buNone/>
            </a:pPr>
            <a:r>
              <a:rPr lang="en-US" sz="1600"/>
              <a:t>Government Code section 54953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b="0">
                <a:latin typeface="Tw Cen MT Condensed Extra Bold" pitchFamily="34" charset="0"/>
              </a:rPr>
              <a:t>Meetings must be within boundaries except:</a:t>
            </a:r>
          </a:p>
        </p:txBody>
      </p:sp>
      <p:sp>
        <p:nvSpPr>
          <p:cNvPr id="15363" name="Rectangle 3"/>
          <p:cNvSpPr>
            <a:spLocks noGrp="1" noChangeArrowheads="1"/>
          </p:cNvSpPr>
          <p:nvPr>
            <p:ph type="body" idx="1"/>
          </p:nvPr>
        </p:nvSpPr>
        <p:spPr/>
        <p:txBody>
          <a:bodyPr/>
          <a:lstStyle/>
          <a:p>
            <a:pPr>
              <a:lnSpc>
                <a:spcPct val="80000"/>
              </a:lnSpc>
            </a:pPr>
            <a:r>
              <a:rPr lang="en-US" sz="1900"/>
              <a:t>To meet with federal or state officials when a local meeting would be impractical and solely to discuss a legislative or regulatory issue;</a:t>
            </a:r>
          </a:p>
          <a:p>
            <a:pPr>
              <a:lnSpc>
                <a:spcPct val="80000"/>
              </a:lnSpc>
            </a:pPr>
            <a:r>
              <a:rPr lang="en-US" sz="1900"/>
              <a:t>To interview members of the public in another district regarding a potential superintendent;</a:t>
            </a:r>
          </a:p>
          <a:p>
            <a:pPr>
              <a:lnSpc>
                <a:spcPct val="80000"/>
              </a:lnSpc>
            </a:pPr>
            <a:r>
              <a:rPr lang="en-US" sz="1900"/>
              <a:t>To interview a potential employee from another district;</a:t>
            </a:r>
          </a:p>
          <a:p>
            <a:pPr>
              <a:lnSpc>
                <a:spcPct val="80000"/>
              </a:lnSpc>
            </a:pPr>
            <a:r>
              <a:rPr lang="en-US" sz="1900"/>
              <a:t>To attend a conference on nonadversarial collective bargaining techniques.</a:t>
            </a:r>
            <a:br>
              <a:rPr lang="en-US" sz="1900"/>
            </a:br>
            <a:r>
              <a:rPr lang="en-US" sz="1900" b="1" i="1"/>
              <a:t>Also:</a:t>
            </a:r>
            <a:endParaRPr lang="en-US" sz="1900"/>
          </a:p>
          <a:p>
            <a:pPr>
              <a:lnSpc>
                <a:spcPct val="80000"/>
              </a:lnSpc>
            </a:pPr>
            <a:r>
              <a:rPr lang="en-US" sz="1900"/>
              <a:t>To comply with a court order or attend legal proceedings;</a:t>
            </a:r>
          </a:p>
          <a:p>
            <a:pPr>
              <a:lnSpc>
                <a:spcPct val="80000"/>
              </a:lnSpc>
            </a:pPr>
            <a:r>
              <a:rPr lang="en-US" sz="1900"/>
              <a:t>To inspect property which cannot be conveniently brought within the District and for discussions solely related to that property;</a:t>
            </a:r>
          </a:p>
          <a:p>
            <a:pPr>
              <a:lnSpc>
                <a:spcPct val="80000"/>
              </a:lnSpc>
            </a:pPr>
            <a:r>
              <a:rPr lang="en-US" sz="1900"/>
              <a:t>To attend multi-agency meetings;</a:t>
            </a:r>
          </a:p>
          <a:p>
            <a:pPr>
              <a:lnSpc>
                <a:spcPct val="80000"/>
              </a:lnSpc>
            </a:pPr>
            <a:r>
              <a:rPr lang="en-US" sz="1900"/>
              <a:t>To meet in or nearby a facility owned by the District to discuss that facility.</a:t>
            </a:r>
            <a:br>
              <a:rPr lang="en-US" sz="1900"/>
            </a:br>
            <a:endParaRPr lang="en-US" sz="1900"/>
          </a:p>
          <a:p>
            <a:pPr>
              <a:lnSpc>
                <a:spcPct val="80000"/>
              </a:lnSpc>
              <a:buFont typeface="Wingdings" pitchFamily="2" charset="2"/>
              <a:buNone/>
            </a:pPr>
            <a:r>
              <a:rPr lang="en-US" sz="1600"/>
              <a:t>Government Code section 54954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867</TotalTime>
  <Words>1335</Words>
  <Application>Microsoft Office PowerPoint</Application>
  <PresentationFormat>On-screen Show (4:3)</PresentationFormat>
  <Paragraphs>151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Times New Roman</vt:lpstr>
      <vt:lpstr>Arial</vt:lpstr>
      <vt:lpstr>Wingdings</vt:lpstr>
      <vt:lpstr>Tahoma</vt:lpstr>
      <vt:lpstr>Tw Cen MT Condensed Extra Bold</vt:lpstr>
      <vt:lpstr>Network</vt:lpstr>
      <vt:lpstr>Fundamentals of the Brown Act</vt:lpstr>
      <vt:lpstr>Purpose</vt:lpstr>
      <vt:lpstr>Principle</vt:lpstr>
      <vt:lpstr>“Meeting,” defined</vt:lpstr>
      <vt:lpstr> </vt:lpstr>
      <vt:lpstr>“Action to be taken,” defined:</vt:lpstr>
      <vt:lpstr>Not a meeting:</vt:lpstr>
      <vt:lpstr>Teleconferencing</vt:lpstr>
      <vt:lpstr>Meetings must be within boundaries except:</vt:lpstr>
      <vt:lpstr>Special meetings</vt:lpstr>
      <vt:lpstr>Emergency meetings</vt:lpstr>
      <vt:lpstr>Notice of regular meetings</vt:lpstr>
      <vt:lpstr>A Board member may:</vt:lpstr>
      <vt:lpstr>No action or discussion may be taken on items not posted unless:</vt:lpstr>
      <vt:lpstr>Closed sessions are only permitted for:</vt:lpstr>
      <vt:lpstr>Specific charges or complaints against employees may be discussed in closed session when:</vt:lpstr>
      <vt:lpstr>Reporting Out</vt:lpstr>
      <vt:lpstr>Confidentiality of closed sessions</vt:lpstr>
      <vt:lpstr>Public right of access</vt:lpstr>
      <vt:lpstr>Public right of access, continued</vt:lpstr>
      <vt:lpstr> Public right to inspect documents</vt:lpstr>
      <vt:lpstr>Public right to receive agendas</vt:lpstr>
      <vt:lpstr>Disruption of proceedings?  </vt:lpstr>
      <vt:lpstr>  Consequences of violations</vt:lpstr>
    </vt:vector>
  </TitlesOfParts>
  <Company>LACCD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crosslr</cp:lastModifiedBy>
  <cp:revision>24</cp:revision>
  <dcterms:created xsi:type="dcterms:W3CDTF">2002-08-26T17:53:23Z</dcterms:created>
  <dcterms:modified xsi:type="dcterms:W3CDTF">2010-04-28T18:56:08Z</dcterms:modified>
</cp:coreProperties>
</file>